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6" y="-25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uk-U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uk-UA"/>
          </a:p>
        </p:txBody>
      </p:sp>
      <p:sp>
        <p:nvSpPr>
          <p:cNvPr id="4" name="Date Placeholder 3"/>
          <p:cNvSpPr>
            <a:spLocks noGrp="1"/>
          </p:cNvSpPr>
          <p:nvPr>
            <p:ph type="dt" sz="half" idx="10"/>
          </p:nvPr>
        </p:nvSpPr>
        <p:spPr/>
        <p:txBody>
          <a:bodyPr/>
          <a:lstStyle/>
          <a:p>
            <a:fld id="{1A66BDDB-295A-46D8-A872-58A65A893C5E}" type="datetimeFigureOut">
              <a:rPr lang="uk-UA" smtClean="0"/>
              <a:t>16.11.2022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272951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1A66BDDB-295A-46D8-A872-58A65A893C5E}" type="datetimeFigureOut">
              <a:rPr lang="uk-UA" smtClean="0"/>
              <a:t>16.11.2022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1439368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uk-U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1A66BDDB-295A-46D8-A872-58A65A893C5E}" type="datetimeFigureOut">
              <a:rPr lang="uk-UA" smtClean="0"/>
              <a:t>16.11.2022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130114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1A66BDDB-295A-46D8-A872-58A65A893C5E}" type="datetimeFigureOut">
              <a:rPr lang="uk-UA" smtClean="0"/>
              <a:t>16.11.2022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391060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uk-U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66BDDB-295A-46D8-A872-58A65A893C5E}" type="datetimeFigureOut">
              <a:rPr lang="uk-UA" smtClean="0"/>
              <a:t>16.11.2022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6730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Date Placeholder 4"/>
          <p:cNvSpPr>
            <a:spLocks noGrp="1"/>
          </p:cNvSpPr>
          <p:nvPr>
            <p:ph type="dt" sz="half" idx="10"/>
          </p:nvPr>
        </p:nvSpPr>
        <p:spPr/>
        <p:txBody>
          <a:bodyPr/>
          <a:lstStyle/>
          <a:p>
            <a:fld id="{1A66BDDB-295A-46D8-A872-58A65A893C5E}" type="datetimeFigureOut">
              <a:rPr lang="uk-UA" smtClean="0"/>
              <a:t>16.11.2022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98891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uk-U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7" name="Date Placeholder 6"/>
          <p:cNvSpPr>
            <a:spLocks noGrp="1"/>
          </p:cNvSpPr>
          <p:nvPr>
            <p:ph type="dt" sz="half" idx="10"/>
          </p:nvPr>
        </p:nvSpPr>
        <p:spPr/>
        <p:txBody>
          <a:bodyPr/>
          <a:lstStyle/>
          <a:p>
            <a:fld id="{1A66BDDB-295A-46D8-A872-58A65A893C5E}" type="datetimeFigureOut">
              <a:rPr lang="uk-UA" smtClean="0"/>
              <a:t>16.11.2022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341420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Date Placeholder 2"/>
          <p:cNvSpPr>
            <a:spLocks noGrp="1"/>
          </p:cNvSpPr>
          <p:nvPr>
            <p:ph type="dt" sz="half" idx="10"/>
          </p:nvPr>
        </p:nvSpPr>
        <p:spPr/>
        <p:txBody>
          <a:bodyPr/>
          <a:lstStyle/>
          <a:p>
            <a:fld id="{1A66BDDB-295A-46D8-A872-58A65A893C5E}" type="datetimeFigureOut">
              <a:rPr lang="uk-UA" smtClean="0"/>
              <a:t>16.11.2022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63035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6BDDB-295A-46D8-A872-58A65A893C5E}" type="datetimeFigureOut">
              <a:rPr lang="uk-UA" smtClean="0"/>
              <a:t>16.11.2022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418998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uk-U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6BDDB-295A-46D8-A872-58A65A893C5E}" type="datetimeFigureOut">
              <a:rPr lang="uk-UA" smtClean="0"/>
              <a:t>16.11.2022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278052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uk-U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6BDDB-295A-46D8-A872-58A65A893C5E}" type="datetimeFigureOut">
              <a:rPr lang="uk-UA" smtClean="0"/>
              <a:t>16.11.2022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16FE10-DAF1-4EFA-9C6E-CBB540B0FDEF}" type="slidenum">
              <a:rPr lang="uk-UA" smtClean="0"/>
              <a:t>‹#›</a:t>
            </a:fld>
            <a:endParaRPr lang="uk-UA"/>
          </a:p>
        </p:txBody>
      </p:sp>
    </p:spTree>
    <p:extLst>
      <p:ext uri="{BB962C8B-B14F-4D97-AF65-F5344CB8AC3E}">
        <p14:creationId xmlns:p14="http://schemas.microsoft.com/office/powerpoint/2010/main" val="306338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uk-U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6BDDB-295A-46D8-A872-58A65A893C5E}" type="datetimeFigureOut">
              <a:rPr lang="uk-UA" smtClean="0"/>
              <a:t>16.11.2022</a:t>
            </a:fld>
            <a:endParaRPr lang="uk-U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6FE10-DAF1-4EFA-9C6E-CBB540B0FDEF}" type="slidenum">
              <a:rPr lang="uk-UA" smtClean="0"/>
              <a:t>‹#›</a:t>
            </a:fld>
            <a:endParaRPr lang="uk-UA"/>
          </a:p>
        </p:txBody>
      </p:sp>
    </p:spTree>
    <p:extLst>
      <p:ext uri="{BB962C8B-B14F-4D97-AF65-F5344CB8AC3E}">
        <p14:creationId xmlns:p14="http://schemas.microsoft.com/office/powerpoint/2010/main" val="37929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2" descr="http://school-internat.dnepredu.com/uploads/editor/3260/103318/sitepage_182/images/hochu_mozhu_treba.jpg"/>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784976" cy="6408712"/>
          </a:xfrm>
          <a:prstGeom prst="rect">
            <a:avLst/>
          </a:prstGeom>
          <a:noFill/>
          <a:ln>
            <a:noFill/>
          </a:ln>
        </p:spPr>
      </p:pic>
      <p:sp>
        <p:nvSpPr>
          <p:cNvPr id="5" name="Rectangle 4"/>
          <p:cNvSpPr/>
          <p:nvPr/>
        </p:nvSpPr>
        <p:spPr>
          <a:xfrm>
            <a:off x="6732240" y="5877272"/>
            <a:ext cx="1944216"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4589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5648" y="1916832"/>
            <a:ext cx="3168352" cy="2376264"/>
          </a:xfrm>
          <a:prstGeom prst="rect">
            <a:avLst/>
          </a:prstGeom>
        </p:spPr>
      </p:pic>
      <p:sp>
        <p:nvSpPr>
          <p:cNvPr id="2" name="Title 1"/>
          <p:cNvSpPr>
            <a:spLocks noGrp="1"/>
          </p:cNvSpPr>
          <p:nvPr>
            <p:ph type="title"/>
          </p:nvPr>
        </p:nvSpPr>
        <p:spPr/>
        <p:txBody>
          <a:bodyPr>
            <a:normAutofit fontScale="90000"/>
          </a:bodyPr>
          <a:lstStyle/>
          <a:p>
            <a:r>
              <a:rPr lang="uk-UA" b="1" dirty="0" smtClean="0">
                <a:solidFill>
                  <a:schemeClr val="tx2">
                    <a:lumMod val="50000"/>
                  </a:schemeClr>
                </a:solidFill>
              </a:rPr>
              <a:t>Поради старшокласникам з вибору майбутньої професії</a:t>
            </a:r>
            <a:endParaRPr lang="uk-UA" b="1" dirty="0">
              <a:solidFill>
                <a:schemeClr val="tx2">
                  <a:lumMod val="50000"/>
                </a:schemeClr>
              </a:solidFill>
            </a:endParaRPr>
          </a:p>
        </p:txBody>
      </p:sp>
      <p:sp>
        <p:nvSpPr>
          <p:cNvPr id="3" name="Content Placeholder 2"/>
          <p:cNvSpPr>
            <a:spLocks noGrp="1"/>
          </p:cNvSpPr>
          <p:nvPr>
            <p:ph idx="1"/>
          </p:nvPr>
        </p:nvSpPr>
        <p:spPr>
          <a:xfrm>
            <a:off x="457200" y="1600200"/>
            <a:ext cx="6347048" cy="4997152"/>
          </a:xfrm>
        </p:spPr>
        <p:txBody>
          <a:bodyPr>
            <a:normAutofit fontScale="47500" lnSpcReduction="20000"/>
          </a:bodyPr>
          <a:lstStyle/>
          <a:p>
            <a:pPr marL="0" indent="0">
              <a:buNone/>
            </a:pPr>
            <a:r>
              <a:rPr lang="ru-RU" b="1" i="1" dirty="0"/>
              <a:t>Вибір професії </a:t>
            </a:r>
            <a:r>
              <a:rPr lang="ru-RU" b="1" dirty="0"/>
              <a:t>– це складний і відповідальний крок у житті кожного, тому його потрібно робити свідомо й обдумано.  Досягнути  своєї мети  допоможе детальний алгоритм цього вибору, який передбачає наступні </a:t>
            </a:r>
            <a:r>
              <a:rPr lang="ru-RU" b="1" dirty="0" smtClean="0"/>
              <a:t>кроки</a:t>
            </a:r>
            <a:r>
              <a:rPr lang="ru-RU" b="1" dirty="0"/>
              <a:t>:</a:t>
            </a:r>
            <a:endParaRPr lang="ru-RU" b="1" dirty="0" smtClean="0"/>
          </a:p>
          <a:p>
            <a:pPr marL="0" indent="0">
              <a:buNone/>
            </a:pPr>
            <a:endParaRPr lang="uk-UA" dirty="0"/>
          </a:p>
          <a:p>
            <a:pPr marL="0" indent="0">
              <a:buNone/>
            </a:pPr>
            <a:r>
              <a:rPr lang="ru-RU" b="1" i="1" dirty="0">
                <a:solidFill>
                  <a:schemeClr val="accent2"/>
                </a:solidFill>
              </a:rPr>
              <a:t>Крок 1</a:t>
            </a:r>
            <a:r>
              <a:rPr lang="ru-RU" b="1" i="1" dirty="0"/>
              <a:t> </a:t>
            </a:r>
            <a:endParaRPr lang="uk-UA" i="1" dirty="0"/>
          </a:p>
          <a:p>
            <a:pPr marL="0" indent="0">
              <a:buNone/>
            </a:pPr>
            <a:r>
              <a:rPr lang="ru-RU" b="1" dirty="0"/>
              <a:t>Подумай, що тебе цікавить у житті, до чого ти прагнеш, чим тобі подобається займатися, що б ти хотів робити, які професії тобі подобаються, які умови праці тебе приваблюють, що ти хотів би отримувати від своєї майбутньої професії</a:t>
            </a:r>
            <a:r>
              <a:rPr lang="ru-RU" b="1" dirty="0" smtClean="0"/>
              <a:t>?</a:t>
            </a:r>
          </a:p>
          <a:p>
            <a:pPr marL="0" indent="0">
              <a:buNone/>
            </a:pPr>
            <a:endParaRPr lang="uk-UA" dirty="0"/>
          </a:p>
          <a:p>
            <a:pPr marL="0" indent="0">
              <a:buNone/>
            </a:pPr>
            <a:r>
              <a:rPr lang="ru-RU" b="1" i="1" dirty="0">
                <a:solidFill>
                  <a:schemeClr val="accent2"/>
                </a:solidFill>
              </a:rPr>
              <a:t>Крок 2 </a:t>
            </a:r>
            <a:endParaRPr lang="uk-UA" dirty="0">
              <a:solidFill>
                <a:schemeClr val="accent2"/>
              </a:solidFill>
            </a:endParaRPr>
          </a:p>
          <a:p>
            <a:pPr marL="0" indent="0">
              <a:buNone/>
            </a:pPr>
            <a:r>
              <a:rPr lang="ru-RU" b="1" dirty="0"/>
              <a:t>Якщо ти не можеш визначити професії, які тобі подобаються, тоді уважно вивчи класифікацію професій і зупинись на одному з п’яти типів: «Людина – Природа», «Людина – Техніка», «Людина – Людина», «Людина – Знакова система», «Людина – Художній образ».  Звернись до спеціаліста з профорієнтації</a:t>
            </a:r>
            <a:r>
              <a:rPr lang="ru-RU" b="1" dirty="0" smtClean="0"/>
              <a:t>.</a:t>
            </a:r>
          </a:p>
          <a:p>
            <a:pPr marL="0" indent="0">
              <a:buNone/>
            </a:pPr>
            <a:endParaRPr lang="uk-UA" dirty="0"/>
          </a:p>
          <a:p>
            <a:pPr marL="0" indent="0">
              <a:buNone/>
            </a:pPr>
            <a:r>
              <a:rPr lang="ru-RU" b="1" i="1" dirty="0">
                <a:solidFill>
                  <a:schemeClr val="accent2"/>
                </a:solidFill>
              </a:rPr>
              <a:t>Крок 3 </a:t>
            </a:r>
            <a:endParaRPr lang="uk-UA" dirty="0">
              <a:solidFill>
                <a:schemeClr val="accent2"/>
              </a:solidFill>
            </a:endParaRPr>
          </a:p>
          <a:p>
            <a:pPr marL="0" indent="0">
              <a:buNone/>
            </a:pPr>
            <a:r>
              <a:rPr lang="ru-RU" b="1" dirty="0"/>
              <a:t>Визнач свій професійний тип та відповідне професійне середовище, яке тобі підходить найкраще, та узгодь його з професіями, які ти визначив для себе в попередньому кроці</a:t>
            </a:r>
            <a:r>
              <a:rPr lang="ru-RU" b="1" dirty="0" smtClean="0"/>
              <a:t>.</a:t>
            </a:r>
          </a:p>
        </p:txBody>
      </p:sp>
    </p:spTree>
    <p:extLst>
      <p:ext uri="{BB962C8B-B14F-4D97-AF65-F5344CB8AC3E}">
        <p14:creationId xmlns:p14="http://schemas.microsoft.com/office/powerpoint/2010/main" val="143478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52" y="1628800"/>
            <a:ext cx="3074640" cy="4536504"/>
          </a:xfrm>
          <a:prstGeom prst="rect">
            <a:avLst/>
          </a:prstGeom>
        </p:spPr>
      </p:pic>
      <p:sp>
        <p:nvSpPr>
          <p:cNvPr id="2" name="Title 1"/>
          <p:cNvSpPr>
            <a:spLocks noGrp="1"/>
          </p:cNvSpPr>
          <p:nvPr>
            <p:ph type="title"/>
          </p:nvPr>
        </p:nvSpPr>
        <p:spPr/>
        <p:txBody>
          <a:bodyPr>
            <a:normAutofit fontScale="90000"/>
          </a:bodyPr>
          <a:lstStyle/>
          <a:p>
            <a:r>
              <a:rPr lang="uk-UA" b="1" dirty="0" smtClean="0">
                <a:solidFill>
                  <a:schemeClr val="tx2">
                    <a:lumMod val="50000"/>
                  </a:schemeClr>
                </a:solidFill>
              </a:rPr>
              <a:t>Поради старшокласникам з вибору майбутньої професії</a:t>
            </a:r>
            <a:endParaRPr lang="uk-UA" dirty="0"/>
          </a:p>
        </p:txBody>
      </p:sp>
      <p:sp>
        <p:nvSpPr>
          <p:cNvPr id="3" name="Content Placeholder 2"/>
          <p:cNvSpPr>
            <a:spLocks noGrp="1"/>
          </p:cNvSpPr>
          <p:nvPr>
            <p:ph idx="1"/>
          </p:nvPr>
        </p:nvSpPr>
        <p:spPr>
          <a:xfrm>
            <a:off x="2411760" y="1600200"/>
            <a:ext cx="6275040" cy="4997152"/>
          </a:xfrm>
        </p:spPr>
        <p:txBody>
          <a:bodyPr>
            <a:normAutofit fontScale="62500" lnSpcReduction="20000"/>
          </a:bodyPr>
          <a:lstStyle/>
          <a:p>
            <a:pPr marL="0" indent="0">
              <a:buNone/>
            </a:pPr>
            <a:r>
              <a:rPr lang="ru-RU" b="1" i="1" dirty="0" smtClean="0">
                <a:solidFill>
                  <a:schemeClr val="accent2"/>
                </a:solidFill>
              </a:rPr>
              <a:t>Крок 4 </a:t>
            </a:r>
            <a:endParaRPr lang="uk-UA" dirty="0" smtClean="0">
              <a:solidFill>
                <a:schemeClr val="accent2"/>
              </a:solidFill>
            </a:endParaRPr>
          </a:p>
          <a:p>
            <a:pPr marL="0" indent="0">
              <a:buNone/>
            </a:pPr>
            <a:r>
              <a:rPr lang="ru-RU" b="1" dirty="0" smtClean="0"/>
              <a:t>Вивчи свої професійні інтереси і нахили, мотиви вибору професії.</a:t>
            </a:r>
          </a:p>
          <a:p>
            <a:pPr marL="0" indent="0">
              <a:buNone/>
            </a:pPr>
            <a:endParaRPr lang="uk-UA" dirty="0" smtClean="0"/>
          </a:p>
          <a:p>
            <a:pPr marL="0" indent="0">
              <a:buNone/>
            </a:pPr>
            <a:r>
              <a:rPr lang="ru-RU" b="1" i="1" dirty="0" smtClean="0">
                <a:solidFill>
                  <a:schemeClr val="accent2"/>
                </a:solidFill>
              </a:rPr>
              <a:t>Крок 5 </a:t>
            </a:r>
            <a:endParaRPr lang="uk-UA" dirty="0" smtClean="0">
              <a:solidFill>
                <a:schemeClr val="accent2"/>
              </a:solidFill>
            </a:endParaRPr>
          </a:p>
          <a:p>
            <a:pPr marL="0" indent="0">
              <a:buNone/>
            </a:pPr>
            <a:r>
              <a:rPr lang="ru-RU" b="1" dirty="0" smtClean="0"/>
              <a:t>Вивчи детально описи відібраних професій; поговори, по можливості, з представниками цих професій та з’ясуй, в чому зміст їхньої праці, чим вони їм подобаються. Познайомся з характером і умовами їх праці, поцікався, де вони отримували цю професію і які реальні можливості працевлаштування за ними.</a:t>
            </a:r>
          </a:p>
          <a:p>
            <a:pPr marL="0" indent="0">
              <a:buNone/>
            </a:pPr>
            <a:endParaRPr lang="uk-UA" dirty="0" smtClean="0"/>
          </a:p>
          <a:p>
            <a:pPr marL="0" indent="0">
              <a:buNone/>
            </a:pPr>
            <a:r>
              <a:rPr lang="ru-RU" b="1" i="1" dirty="0" smtClean="0">
                <a:solidFill>
                  <a:schemeClr val="accent2"/>
                </a:solidFill>
              </a:rPr>
              <a:t>Крок 6 </a:t>
            </a:r>
            <a:endParaRPr lang="uk-UA" dirty="0" smtClean="0">
              <a:solidFill>
                <a:schemeClr val="accent2"/>
              </a:solidFill>
            </a:endParaRPr>
          </a:p>
          <a:p>
            <a:pPr marL="0" indent="0">
              <a:buNone/>
            </a:pPr>
            <a:r>
              <a:rPr lang="ru-RU" b="1" dirty="0" smtClean="0"/>
              <a:t>Склади перелік вимог, які висувають визначені тобою професії до людини, до її психофізіологічних і фізичних якостей та запиши їх.</a:t>
            </a:r>
            <a:endParaRPr lang="uk-UA" dirty="0" smtClean="0"/>
          </a:p>
          <a:p>
            <a:pPr marL="0" indent="0">
              <a:buNone/>
            </a:pPr>
            <a:endParaRPr lang="uk-UA" dirty="0"/>
          </a:p>
        </p:txBody>
      </p:sp>
    </p:spTree>
    <p:extLst>
      <p:ext uri="{BB962C8B-B14F-4D97-AF65-F5344CB8AC3E}">
        <p14:creationId xmlns:p14="http://schemas.microsoft.com/office/powerpoint/2010/main" val="168185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uk-UA" b="1" dirty="0" smtClean="0">
                <a:solidFill>
                  <a:schemeClr val="tx2">
                    <a:lumMod val="50000"/>
                  </a:schemeClr>
                </a:solidFill>
              </a:rPr>
              <a:t>Поради старшокласникам з вибору майбутньої професії</a:t>
            </a:r>
            <a:endParaRPr lang="uk-UA" dirty="0"/>
          </a:p>
        </p:txBody>
      </p:sp>
      <p:sp>
        <p:nvSpPr>
          <p:cNvPr id="3" name="Content Placeholder 2"/>
          <p:cNvSpPr>
            <a:spLocks noGrp="1"/>
          </p:cNvSpPr>
          <p:nvPr>
            <p:ph idx="1"/>
          </p:nvPr>
        </p:nvSpPr>
        <p:spPr>
          <a:xfrm>
            <a:off x="457199" y="1600200"/>
            <a:ext cx="5970463" cy="5069160"/>
          </a:xfrm>
        </p:spPr>
        <p:txBody>
          <a:bodyPr>
            <a:normAutofit fontScale="55000" lnSpcReduction="20000"/>
          </a:bodyPr>
          <a:lstStyle/>
          <a:p>
            <a:pPr marL="0" indent="0">
              <a:buNone/>
            </a:pPr>
            <a:r>
              <a:rPr lang="ru-RU" b="1" i="1" dirty="0" smtClean="0">
                <a:solidFill>
                  <a:schemeClr val="accent2"/>
                </a:solidFill>
              </a:rPr>
              <a:t>Крок 7</a:t>
            </a:r>
            <a:r>
              <a:rPr lang="ru-RU" b="1" i="1" dirty="0" smtClean="0"/>
              <a:t> </a:t>
            </a:r>
            <a:endParaRPr lang="uk-UA" dirty="0" smtClean="0"/>
          </a:p>
          <a:p>
            <a:pPr marL="0" indent="0">
              <a:buNone/>
            </a:pPr>
            <a:r>
              <a:rPr lang="ru-RU" b="1" dirty="0" smtClean="0"/>
              <a:t>Вивчи самого себе якомога глибше, тобто визнач свої задатки, здібності, темперамент, риси характеру, вольові якості; визнач свій фізичний розвиток і стан здоров’я. </a:t>
            </a:r>
          </a:p>
          <a:p>
            <a:pPr marL="0" indent="0">
              <a:buNone/>
            </a:pPr>
            <a:endParaRPr lang="uk-UA" dirty="0" smtClean="0"/>
          </a:p>
          <a:p>
            <a:pPr marL="0" indent="0">
              <a:buNone/>
            </a:pPr>
            <a:r>
              <a:rPr lang="ru-RU" b="1" i="1" dirty="0" smtClean="0">
                <a:solidFill>
                  <a:schemeClr val="accent2"/>
                </a:solidFill>
              </a:rPr>
              <a:t>Крок 8</a:t>
            </a:r>
            <a:endParaRPr lang="uk-UA" dirty="0" smtClean="0">
              <a:solidFill>
                <a:schemeClr val="accent2"/>
              </a:solidFill>
            </a:endParaRPr>
          </a:p>
          <a:p>
            <a:pPr marL="0" indent="0">
              <a:buNone/>
            </a:pPr>
            <a:r>
              <a:rPr lang="ru-RU" b="1" dirty="0" smtClean="0"/>
              <a:t>Дізнайся в міському та обласному центрах зайнятості про професії та спеціальності, які потрібні на ринку праці сьогодні та реальнепрацевлаштування за спеціальностями, які ти визначив для себе.</a:t>
            </a:r>
          </a:p>
          <a:p>
            <a:pPr marL="0" indent="0">
              <a:buNone/>
            </a:pPr>
            <a:endParaRPr lang="uk-UA" dirty="0" smtClean="0"/>
          </a:p>
          <a:p>
            <a:pPr marL="0" indent="0">
              <a:buNone/>
            </a:pPr>
            <a:r>
              <a:rPr lang="ru-RU" b="1" i="1" dirty="0" smtClean="0">
                <a:solidFill>
                  <a:schemeClr val="accent2"/>
                </a:solidFill>
              </a:rPr>
              <a:t>Крок 9 </a:t>
            </a:r>
            <a:endParaRPr lang="uk-UA" dirty="0" smtClean="0">
              <a:solidFill>
                <a:schemeClr val="accent2"/>
              </a:solidFill>
            </a:endParaRPr>
          </a:p>
          <a:p>
            <a:pPr marL="0" indent="0">
              <a:buNone/>
            </a:pPr>
            <a:r>
              <a:rPr lang="ru-RU" b="1" dirty="0" smtClean="0"/>
              <a:t>Оціни свою відповідність вимогам кожної з професій, які ти визначив і проаналізував: чи розвинені у тебе професійні якості, чи відповідають твої здібності, психологічні особливості, стан здоров’я вимогам професій, які ти хотів би обрати. Визнач, яка професія із всього списку найбільше тобі підходить за всіма пунктами вимог.</a:t>
            </a:r>
            <a:endParaRPr lang="uk-UA" dirty="0" smtClean="0"/>
          </a:p>
          <a:p>
            <a:pPr marL="0" indent="0">
              <a:buNone/>
            </a:pPr>
            <a:endParaRPr lang="uk-U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7663" y="1628800"/>
            <a:ext cx="2716337" cy="4149080"/>
          </a:xfrm>
          <a:prstGeom prst="rect">
            <a:avLst/>
          </a:prstGeom>
        </p:spPr>
      </p:pic>
    </p:spTree>
    <p:extLst>
      <p:ext uri="{BB962C8B-B14F-4D97-AF65-F5344CB8AC3E}">
        <p14:creationId xmlns:p14="http://schemas.microsoft.com/office/powerpoint/2010/main" val="278919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uk-UA" b="1" dirty="0" smtClean="0">
                <a:solidFill>
                  <a:schemeClr val="tx2">
                    <a:lumMod val="50000"/>
                  </a:schemeClr>
                </a:solidFill>
              </a:rPr>
              <a:t>Поради старшокласникам з вибору майбутньої професії</a:t>
            </a:r>
            <a:endParaRPr lang="uk-U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9155" y="1916832"/>
            <a:ext cx="5052053" cy="3789040"/>
          </a:xfrm>
          <a:prstGeom prst="rect">
            <a:avLst/>
          </a:prstGeom>
        </p:spPr>
      </p:pic>
      <p:sp>
        <p:nvSpPr>
          <p:cNvPr id="3" name="Content Placeholder 2"/>
          <p:cNvSpPr>
            <a:spLocks noGrp="1"/>
          </p:cNvSpPr>
          <p:nvPr>
            <p:ph idx="1"/>
          </p:nvPr>
        </p:nvSpPr>
        <p:spPr>
          <a:xfrm>
            <a:off x="107504" y="1600201"/>
            <a:ext cx="4248472" cy="3701008"/>
          </a:xfrm>
        </p:spPr>
        <p:txBody>
          <a:bodyPr>
            <a:normAutofit fontScale="55000" lnSpcReduction="20000"/>
          </a:bodyPr>
          <a:lstStyle/>
          <a:p>
            <a:pPr marL="0" indent="0">
              <a:buNone/>
            </a:pPr>
            <a:r>
              <a:rPr lang="ru-RU" b="1" i="1" dirty="0" smtClean="0">
                <a:solidFill>
                  <a:schemeClr val="accent2"/>
                </a:solidFill>
              </a:rPr>
              <a:t>Крок 10</a:t>
            </a:r>
            <a:r>
              <a:rPr lang="ru-RU" b="1" i="1" dirty="0" smtClean="0"/>
              <a:t> </a:t>
            </a:r>
            <a:endParaRPr lang="uk-UA" dirty="0" smtClean="0"/>
          </a:p>
          <a:p>
            <a:pPr marL="0" indent="0">
              <a:buNone/>
            </a:pPr>
            <a:r>
              <a:rPr lang="ru-RU" b="1" dirty="0" smtClean="0"/>
              <a:t>Визнач, які труднощі, перешкоди, помилки, протидії тих чи інших людей можуть виникнути при досягненні твоєї професійної мети. </a:t>
            </a:r>
          </a:p>
          <a:p>
            <a:pPr marL="0" indent="0">
              <a:buNone/>
            </a:pPr>
            <a:endParaRPr lang="uk-UA" dirty="0" smtClean="0"/>
          </a:p>
          <a:p>
            <a:pPr marL="0" indent="0">
              <a:buNone/>
            </a:pPr>
            <a:r>
              <a:rPr lang="ru-RU" b="1" i="1" dirty="0" smtClean="0">
                <a:solidFill>
                  <a:schemeClr val="accent2"/>
                </a:solidFill>
              </a:rPr>
              <a:t>Крок 11</a:t>
            </a:r>
            <a:r>
              <a:rPr lang="ru-RU" b="1" i="1" dirty="0" smtClean="0"/>
              <a:t> </a:t>
            </a:r>
            <a:endParaRPr lang="uk-UA" dirty="0" smtClean="0"/>
          </a:p>
          <a:p>
            <a:pPr marL="0" indent="0">
              <a:buNone/>
            </a:pPr>
            <a:r>
              <a:rPr lang="ru-RU" b="1" dirty="0" smtClean="0"/>
              <a:t>Визнач основні практичні кроки до успіху: у якому навчальному закладі ти можеш отримати професійну освіту, як розвивати у собі професійно важливі якості, як можна отримати практичний досвід роботи за обраною професією.</a:t>
            </a:r>
          </a:p>
          <a:p>
            <a:pPr marL="0" indent="0">
              <a:buNone/>
            </a:pPr>
            <a:endParaRPr lang="uk-UA" dirty="0" smtClean="0"/>
          </a:p>
          <a:p>
            <a:endParaRPr lang="uk-UA" dirty="0"/>
          </a:p>
        </p:txBody>
      </p:sp>
      <p:sp>
        <p:nvSpPr>
          <p:cNvPr id="5" name="TextBox 4"/>
          <p:cNvSpPr txBox="1"/>
          <p:nvPr/>
        </p:nvSpPr>
        <p:spPr>
          <a:xfrm>
            <a:off x="179512" y="5236160"/>
            <a:ext cx="8640960" cy="1477328"/>
          </a:xfrm>
          <a:prstGeom prst="rect">
            <a:avLst/>
          </a:prstGeom>
          <a:noFill/>
        </p:spPr>
        <p:txBody>
          <a:bodyPr wrap="square" rtlCol="0">
            <a:spAutoFit/>
          </a:bodyPr>
          <a:lstStyle/>
          <a:p>
            <a:r>
              <a:rPr lang="ru-RU" b="1" i="1" dirty="0" smtClean="0">
                <a:solidFill>
                  <a:schemeClr val="accent2"/>
                </a:solidFill>
              </a:rPr>
              <a:t>Крок 12</a:t>
            </a:r>
            <a:endParaRPr lang="uk-UA" dirty="0" smtClean="0">
              <a:solidFill>
                <a:schemeClr val="accent2"/>
              </a:solidFill>
            </a:endParaRPr>
          </a:p>
          <a:p>
            <a:r>
              <a:rPr lang="ru-RU" b="1" dirty="0" smtClean="0"/>
              <a:t>Перед тим, як прийняти остаточне рішення, не забудь порадитися також з батьками, рідними, друзями, вчителями, психологом, профконсультантом, шкільним лікарем та іншими дорослими, які добре знають тебе.</a:t>
            </a:r>
            <a:endParaRPr lang="uk-UA" dirty="0" smtClean="0"/>
          </a:p>
          <a:p>
            <a:endParaRPr lang="uk-UA" dirty="0"/>
          </a:p>
        </p:txBody>
      </p:sp>
    </p:spTree>
    <p:extLst>
      <p:ext uri="{BB962C8B-B14F-4D97-AF65-F5344CB8AC3E}">
        <p14:creationId xmlns:p14="http://schemas.microsoft.com/office/powerpoint/2010/main" val="2177196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88</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Поради старшокласникам з вибору майбутньої професії</vt:lpstr>
      <vt:lpstr>Поради старшокласникам з вибору майбутньої професії</vt:lpstr>
      <vt:lpstr>Поради старшокласникам з вибору майбутньої професії</vt:lpstr>
      <vt:lpstr>Поради старшокласникам з вибору майбутньої професії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Шкільний психолог</dc:creator>
  <cp:lastModifiedBy>Шкільний психолог</cp:lastModifiedBy>
  <cp:revision>4</cp:revision>
  <dcterms:created xsi:type="dcterms:W3CDTF">2022-11-16T06:36:22Z</dcterms:created>
  <dcterms:modified xsi:type="dcterms:W3CDTF">2022-11-16T07:04:11Z</dcterms:modified>
</cp:coreProperties>
</file>